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8" r:id="rId2"/>
    <p:sldId id="346" r:id="rId3"/>
    <p:sldId id="335" r:id="rId4"/>
    <p:sldId id="334" r:id="rId5"/>
    <p:sldId id="371" r:id="rId6"/>
    <p:sldId id="374" r:id="rId7"/>
    <p:sldId id="369" r:id="rId8"/>
    <p:sldId id="372" r:id="rId9"/>
    <p:sldId id="362" r:id="rId10"/>
    <p:sldId id="370" r:id="rId11"/>
    <p:sldId id="382" r:id="rId12"/>
    <p:sldId id="373" r:id="rId13"/>
    <p:sldId id="281" r:id="rId14"/>
    <p:sldId id="375" r:id="rId15"/>
    <p:sldId id="363" r:id="rId16"/>
    <p:sldId id="379" r:id="rId17"/>
    <p:sldId id="380" r:id="rId18"/>
    <p:sldId id="381" r:id="rId19"/>
    <p:sldId id="339" r:id="rId20"/>
    <p:sldId id="377" r:id="rId21"/>
    <p:sldId id="378" r:id="rId22"/>
    <p:sldId id="31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 (wählen Sie eine aus)" id="{5130A00D-1999-4401-871B-7009842EB5B6}">
          <p14:sldIdLst>
            <p14:sldId id="338"/>
          </p14:sldIdLst>
        </p14:section>
        <p14:section name="Textlayouts" id="{48C40BF4-3F61-42B0-AB47-5B5CC449BE18}">
          <p14:sldIdLst>
            <p14:sldId id="346"/>
            <p14:sldId id="335"/>
            <p14:sldId id="334"/>
            <p14:sldId id="371"/>
            <p14:sldId id="374"/>
            <p14:sldId id="369"/>
            <p14:sldId id="372"/>
            <p14:sldId id="362"/>
            <p14:sldId id="370"/>
            <p14:sldId id="382"/>
            <p14:sldId id="373"/>
            <p14:sldId id="281"/>
            <p14:sldId id="375"/>
          </p14:sldIdLst>
        </p14:section>
        <p14:section name="Abschluss" id="{F819B873-0C04-4503-A828-62720D84E9A9}">
          <p14:sldIdLst>
            <p14:sldId id="363"/>
            <p14:sldId id="379"/>
            <p14:sldId id="380"/>
            <p14:sldId id="381"/>
            <p14:sldId id="339"/>
            <p14:sldId id="377"/>
            <p14:sldId id="378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78"/>
    <a:srgbClr val="76B900"/>
    <a:srgbClr val="878787"/>
    <a:srgbClr val="00B1BA"/>
    <a:srgbClr val="969696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268B7-FF73-40B1-8257-FC591828D0C8}" v="184" dt="2022-06-22T21:08:28.740"/>
    <p1510:client id="{334C4D02-DFDF-4941-8819-B6D9925EB558}" v="58" dt="2022-06-22T16:52:00.359"/>
    <p1510:client id="{4DB2ECB1-0FF6-4F75-9534-75E69BFCDF84}" v="841" dt="2022-06-22T16:24:28.709"/>
    <p1510:client id="{A651E2F5-7113-4935-B393-579752BAD7F0}" v="21" dt="2022-06-22T19:01:32.921"/>
    <p1510:client id="{CC8D815D-E867-4A71-9B01-4AD2558A3A1D}" v="64" dt="2022-06-22T19:04:28.65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23.6.2022.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‹Nr.›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23.06.2022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lvl="4"/>
            <a:r>
              <a:rPr lang="de-DE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err="1"/>
              <a:t>Referent_in</a:t>
            </a:r>
            <a:r>
              <a:rPr lang="de-DE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err="1"/>
              <a:t>Referent_in</a:t>
            </a:r>
            <a:r>
              <a:rPr lang="de-DE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 err="1"/>
              <a:t>Referent_in</a:t>
            </a:r>
            <a:r>
              <a:rPr lang="de-DE"/>
              <a:t> ergänzen bitte | Folientitel in Kurzform</a:t>
            </a:r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err="1"/>
              <a:t>Referent_in</a:t>
            </a:r>
            <a:r>
              <a:rPr lang="de-DE"/>
              <a:t>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lvl="4"/>
            <a:r>
              <a:rPr lang="de-DE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3"/>
            <a:r>
              <a:rPr lang="de-DE"/>
              <a:t>Dritte Ebene</a:t>
            </a:r>
          </a:p>
          <a:p>
            <a:pPr lvl="4"/>
            <a:r>
              <a:rPr lang="de-DE"/>
              <a:t>Vierte Ebene</a:t>
            </a:r>
          </a:p>
          <a:p>
            <a:pPr lvl="5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 err="1"/>
              <a:t>Referent_in</a:t>
            </a:r>
            <a:r>
              <a:rPr lang="de-DE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hospital?utm_source=unsplash&amp;utm_medium=referral&amp;utm_content=creditCopyText" TargetMode="External"/><Relationship Id="rId2" Type="http://schemas.openxmlformats.org/officeDocument/2006/relationships/hyperlink" Target="https://unsplash.com/@rwlinder?utm_source=unsplash&amp;utm_medium=referral&amp;utm_content=creditCopyText" TargetMode="Externa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B9E80A-23FC-4201-8DB9-22557CF2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298"/>
            <a:ext cx="4212000" cy="872034"/>
          </a:xfrm>
        </p:spPr>
        <p:txBody>
          <a:bodyPr/>
          <a:lstStyle/>
          <a:p>
            <a:r>
              <a:rPr lang="de-DE"/>
              <a:t>Datenbank Intensivstation</a:t>
            </a:r>
            <a:endParaRPr lang="sr-Latn-C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08108D-D004-47B4-BD2A-BE5580890E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1" y="2868612"/>
            <a:ext cx="3584744" cy="842205"/>
          </a:xfrm>
        </p:spPr>
        <p:txBody>
          <a:bodyPr/>
          <a:lstStyle/>
          <a:p>
            <a:r>
              <a:rPr lang="de-DE" sz="1800" kern="1200">
                <a:latin typeface="HTWBerlin Office"/>
              </a:rPr>
              <a:t>Jonas</a:t>
            </a:r>
            <a:r>
              <a:rPr lang="de-DE">
                <a:latin typeface="HTWBerlin Office"/>
              </a:rPr>
              <a:t> Wonneberger</a:t>
            </a:r>
            <a:r>
              <a:rPr lang="de-DE" sz="1800" kern="1200">
                <a:latin typeface="HTWBerlin Office"/>
              </a:rPr>
              <a:t>, Lennart</a:t>
            </a:r>
            <a:r>
              <a:rPr lang="de-DE">
                <a:latin typeface="HTWBerlin Office"/>
              </a:rPr>
              <a:t> Kaul, Paul Lengert</a:t>
            </a:r>
            <a:endParaRPr lang="de-DE" sz="1800" kern="1200">
              <a:latin typeface="HTWBerlin Office"/>
            </a:endParaRPr>
          </a:p>
          <a:p>
            <a:r>
              <a:rPr lang="de-DE" sz="1800" kern="1200">
                <a:latin typeface="HTWBerlin Office"/>
              </a:rPr>
              <a:t>23.6.2022</a:t>
            </a:r>
          </a:p>
        </p:txBody>
      </p:sp>
      <p:pic>
        <p:nvPicPr>
          <p:cNvPr id="7" name="Bildplatzhalter 6" descr="Ein Bild, das Text, draußen, Gebäude, Gras enthält.&#10;&#10;Automatisch generierte Beschreibung">
            <a:extLst>
              <a:ext uri="{FF2B5EF4-FFF2-40B4-BE49-F238E27FC236}">
                <a16:creationId xmlns:a16="http://schemas.microsoft.com/office/drawing/2014/main" id="{8ABB3486-7776-AF33-07BE-1A7E6F059A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138" b="9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38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CSV – Ausschnitt Patienten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09B97F9-03E8-A291-B866-0AEDD79D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08910"/>
              </p:ext>
            </p:extLst>
          </p:nvPr>
        </p:nvGraphicFramePr>
        <p:xfrm>
          <a:off x="869950" y="1177290"/>
          <a:ext cx="7404100" cy="2868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411153816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20953459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01513291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0501984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053723169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424108172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39131863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4106994023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kv_nummer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geburtstag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geschlecht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zimmernummer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Diagnose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solidFill>
                            <a:schemeClr val="bg1"/>
                          </a:solidFill>
                          <a:effectLst/>
                        </a:rPr>
                        <a:t>Arzt</a:t>
                      </a:r>
                      <a:endParaRPr lang="de-DE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85984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G628971282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Edmund Kolb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10.12.1989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verstorben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AnÃ¤mie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Prof. Dr. Huong Nguyen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7603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Z267029328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Igor Linden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26.02.1955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genesen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Kropf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AndrÃ© Pierowski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7318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L240191087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Helge Stricker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24.10.1931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aktiv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Bluthochdruck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AndrÃ© Pierowski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4467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H691730014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Leo Bock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06.02.1982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verstorben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Schlaganfall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Petra Steinkowski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5618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P976020276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Lothar Freier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16.09.1948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aktiv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Meningoenzephalitis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Dilay Ayad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2283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L197618627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Maximilian Keil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04.08.2006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genesen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Gelbsucht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Dilay Ayad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05405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E385754395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Friedrich Oppermann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02.09.2019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genesen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Herzinfarkt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Gustav Storch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64605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A901695153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Daniel Imhof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02.09.2004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verstorben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AnÃ¤mie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Dr. Gustav Storch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51993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A305582972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Ferdinand SchrÃ¶ter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15.03.1990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verstorben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NULL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Schlaganfall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Prof. Dr. Huong Nguyen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305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5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HTWBerlin Office"/>
              </a:rPr>
              <a:t>Beispielabfragen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D18799B6-F529-D30F-2FA6-8FC5CD4BDA61}"/>
              </a:ext>
            </a:extLst>
          </p:cNvPr>
          <p:cNvSpPr txBox="1">
            <a:spLocks/>
          </p:cNvSpPr>
          <p:nvPr/>
        </p:nvSpPr>
        <p:spPr>
          <a:xfrm>
            <a:off x="900297" y="1820046"/>
            <a:ext cx="3469431" cy="17821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b="1" noProof="1">
                <a:latin typeface="Calibri"/>
                <a:cs typeface="Calibri"/>
              </a:rPr>
              <a:t>Welche Zimmer haben keine Belegung?</a:t>
            </a:r>
            <a:endParaRPr lang="de-DE" sz="1200" noProof="1">
              <a:latin typeface="Calibri"/>
              <a:cs typeface="Calibri"/>
            </a:endParaRP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b="1" noProof="1">
                <a:latin typeface="Calibri"/>
                <a:cs typeface="Calibri"/>
              </a:rPr>
              <a:t>Welche Patienten sind unter der Aufsicht vom Arzt, Dr. Gustav Storch vor 2018 verstorben.</a:t>
            </a:r>
            <a:endParaRPr lang="de-DE" sz="1200" noProof="1">
              <a:latin typeface="Calibri"/>
              <a:cs typeface="Calibri"/>
            </a:endParaRP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b="1" noProof="1">
                <a:latin typeface="Calibri"/>
                <a:cs typeface="Calibri"/>
              </a:rPr>
              <a:t>Welche Krankheiten haben welche Patienten die im Zimmer 113 liegen?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en-US" sz="1200" b="1" noProof="1">
                <a:latin typeface="Calibri"/>
                <a:cs typeface="Calibri"/>
              </a:rPr>
              <a:t>Es ist die 32. Kalenderwoche dieses Jahres. Welches Personal ist nicht verfügbar (Urlaub oder  Krank)</a:t>
            </a: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</a:pPr>
            <a:endParaRPr lang="de-DE" sz="1200" noProof="1">
              <a:latin typeface="Calibri"/>
              <a:cs typeface="Calibri"/>
            </a:endParaRPr>
          </a:p>
          <a:p>
            <a:pPr marL="356870" lvl="3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200" noProof="1">
              <a:latin typeface="Calibri"/>
              <a:cs typeface="Calibri"/>
            </a:endParaRP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Calibri"/>
              <a:cs typeface="Calibri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0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A0C1E-7BE0-4EA4-93B2-80850F76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872034"/>
          </a:xfrm>
        </p:spPr>
        <p:txBody>
          <a:bodyPr/>
          <a:lstStyle/>
          <a:p>
            <a:r>
              <a:rPr lang="de-DE"/>
              <a:t>4. Fazit</a:t>
            </a:r>
            <a:br>
              <a:rPr lang="de-DE"/>
            </a:br>
            <a:r>
              <a:rPr lang="de-DE"/>
              <a:t>    </a:t>
            </a:r>
            <a:endParaRPr lang="sr-Latn-CS" b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709D36-B4EC-4703-8CE4-A0457C9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1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997200"/>
            <a:ext cx="4661174" cy="3420000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>
                <a:latin typeface="HTWBerlin Office"/>
              </a:rPr>
              <a:t>Herausforderungen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Krankenhausdatenbank kann sehr schnell sehr komplex werden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Reihenfolge der Arbeitsschritte hätten besser sein können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Planung der Datenstruktur war unübersichtlich</a:t>
            </a:r>
            <a:endParaRPr lang="de-DE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"Encoding ist schei?e"</a:t>
            </a:r>
            <a:endParaRPr lang="de-DE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Normalisierung ist nicht immer leicht oder intuitiv </a:t>
            </a:r>
            <a:endParaRPr lang="de-DE" sz="1200" noProof="1"/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Manchmal eine Auslegungsfrage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sz="12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noProof="1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13</a:t>
            </a:fld>
            <a:endParaRPr lang="de-DE" noProof="1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9BEA435-5AE4-468E-94A8-B93B43981CA7}"/>
              </a:ext>
            </a:extLst>
          </p:cNvPr>
          <p:cNvGrpSpPr/>
          <p:nvPr/>
        </p:nvGrpSpPr>
        <p:grpSpPr>
          <a:xfrm>
            <a:off x="5470724" y="2195513"/>
            <a:ext cx="3673275" cy="2947987"/>
            <a:chOff x="5470725" y="2195513"/>
            <a:chExt cx="3671638" cy="29479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302F2E-8992-4521-B139-804ECA0642C9}"/>
                </a:ext>
              </a:extLst>
            </p:cNvPr>
            <p:cNvSpPr/>
            <p:nvPr/>
          </p:nvSpPr>
          <p:spPr>
            <a:xfrm>
              <a:off x="5470725" y="2195513"/>
              <a:ext cx="3671638" cy="2947987"/>
            </a:xfrm>
            <a:prstGeom prst="rect">
              <a:avLst/>
            </a:prstGeom>
            <a:gradFill>
              <a:gsLst>
                <a:gs pos="100000">
                  <a:schemeClr val="tx1">
                    <a:alpha val="78000"/>
                  </a:schemeClr>
                </a:gs>
                <a:gs pos="56000">
                  <a:schemeClr val="tx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1D0D732-C9BE-43AB-AC18-51279C97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4500" y="4587241"/>
              <a:ext cx="720000" cy="221550"/>
            </a:xfrm>
            <a:prstGeom prst="rect">
              <a:avLst/>
            </a:prstGeom>
          </p:spPr>
        </p:pic>
      </p:grpSp>
      <p:pic>
        <p:nvPicPr>
          <p:cNvPr id="13" name="Bildplatzhalter 12" descr="Ein Bild, das drinnen, Boden, Fenster, Bett enthält.&#10;&#10;Automatisch generierte Beschreibung">
            <a:extLst>
              <a:ext uri="{FF2B5EF4-FFF2-40B4-BE49-F238E27FC236}">
                <a16:creationId xmlns:a16="http://schemas.microsoft.com/office/drawing/2014/main" id="{22E80DA9-E35F-ACBF-8473-AF0C0993A9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202" r="26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997200"/>
            <a:ext cx="4661174" cy="3420000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>
                <a:latin typeface="HTWBerlin Office"/>
              </a:rPr>
              <a:t>Erweiterungsideen</a:t>
            </a:r>
            <a:endParaRPr lang="en-US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Tabelle mit Urlauben des Personals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Bestand von Medikamenten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Erfassen von Notfallkontakten der Patienten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Verbessern der Raumbelegung</a:t>
            </a:r>
            <a:endParaRPr lang="de-DE"/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Erfassen von OP-Räumen</a:t>
            </a:r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Zeitliche Erfassung der Belegung</a:t>
            </a:r>
            <a:endParaRPr lang="sr-Latn-CS" sz="1200"/>
          </a:p>
          <a:p>
            <a:pPr marL="177800" lvl="4" indent="0">
              <a:spcAft>
                <a:spcPts val="600"/>
              </a:spcAft>
              <a:buNone/>
            </a:pPr>
            <a:endParaRPr lang="de-DE" sz="1200" noProof="1"/>
          </a:p>
          <a:p>
            <a:pPr marL="177800" lvl="4" indent="0">
              <a:spcAft>
                <a:spcPts val="600"/>
              </a:spcAft>
              <a:buNone/>
            </a:pPr>
            <a:endParaRPr lang="de-DE" sz="1200" noProof="1"/>
          </a:p>
          <a:p>
            <a:pPr marL="356870" lvl="4" indent="-179070">
              <a:spcAft>
                <a:spcPts val="600"/>
              </a:spcAft>
            </a:pPr>
            <a:endParaRPr lang="de-DE" sz="1200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sz="12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noProof="1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14</a:t>
            </a:fld>
            <a:endParaRPr lang="de-DE" noProof="1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9BEA435-5AE4-468E-94A8-B93B43981CA7}"/>
              </a:ext>
            </a:extLst>
          </p:cNvPr>
          <p:cNvGrpSpPr/>
          <p:nvPr/>
        </p:nvGrpSpPr>
        <p:grpSpPr>
          <a:xfrm>
            <a:off x="5470724" y="2195513"/>
            <a:ext cx="3673275" cy="2947987"/>
            <a:chOff x="5470725" y="2195513"/>
            <a:chExt cx="3671638" cy="29479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302F2E-8992-4521-B139-804ECA0642C9}"/>
                </a:ext>
              </a:extLst>
            </p:cNvPr>
            <p:cNvSpPr/>
            <p:nvPr/>
          </p:nvSpPr>
          <p:spPr>
            <a:xfrm>
              <a:off x="5470725" y="2195513"/>
              <a:ext cx="3671638" cy="2947987"/>
            </a:xfrm>
            <a:prstGeom prst="rect">
              <a:avLst/>
            </a:prstGeom>
            <a:gradFill>
              <a:gsLst>
                <a:gs pos="100000">
                  <a:schemeClr val="tx1">
                    <a:alpha val="78000"/>
                  </a:schemeClr>
                </a:gs>
                <a:gs pos="56000">
                  <a:schemeClr val="tx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1D0D732-C9BE-43AB-AC18-51279C97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4500" y="4587241"/>
              <a:ext cx="720000" cy="221550"/>
            </a:xfrm>
            <a:prstGeom prst="rect">
              <a:avLst/>
            </a:prstGeom>
          </p:spPr>
        </p:pic>
      </p:grpSp>
      <p:pic>
        <p:nvPicPr>
          <p:cNvPr id="13" name="Bildplatzhalter 12" descr="Ein Bild, das drinnen, Boden, Fenster, Bett enthält.&#10;&#10;Automatisch generierte Beschreibung">
            <a:extLst>
              <a:ext uri="{FF2B5EF4-FFF2-40B4-BE49-F238E27FC236}">
                <a16:creationId xmlns:a16="http://schemas.microsoft.com/office/drawing/2014/main" id="{22E80DA9-E35F-ACBF-8473-AF0C0993A9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202" r="26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79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6067103-B821-F116-20E1-A1EBD6A41214}"/>
              </a:ext>
            </a:extLst>
          </p:cNvPr>
          <p:cNvSpPr txBox="1"/>
          <p:nvPr/>
        </p:nvSpPr>
        <p:spPr>
          <a:xfrm>
            <a:off x="539750" y="2685853"/>
            <a:ext cx="655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Bildquellen: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/>
              <a:t>Titelblatt: </a:t>
            </a:r>
            <a:r>
              <a:rPr lang="en-US" sz="1200"/>
              <a:t>Photo by </a:t>
            </a:r>
            <a:r>
              <a:rPr lang="en-US" sz="1200">
                <a:hlinkClick r:id="rId2"/>
              </a:rPr>
              <a:t>Robert Linder</a:t>
            </a:r>
            <a:r>
              <a:rPr lang="en-US" sz="1200"/>
              <a:t> on </a:t>
            </a:r>
            <a:r>
              <a:rPr lang="en-US" sz="1200" err="1">
                <a:hlinkClick r:id="rId3"/>
              </a:rPr>
              <a:t>Unsplash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/>
              <a:t>Fazit</a:t>
            </a:r>
            <a:r>
              <a:rPr lang="en-US" sz="1200"/>
              <a:t>: https://www.sicheres-krankenhaus.de/patientenzimmer/patientenzimmer/raumgestaltung 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7233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6697EC-D46B-4FC5-A393-7179A44E2BE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8812" y="2232177"/>
            <a:ext cx="2382188" cy="1357025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Patienten sind unter der Aufsicht vom Arzt, Dr. Gustav Storch vor 2018 verstorben.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3CDFAC5-1EC3-6287-68A3-2042D79B6969}"/>
              </a:ext>
            </a:extLst>
          </p:cNvPr>
          <p:cNvSpPr txBox="1">
            <a:spLocks/>
          </p:cNvSpPr>
          <p:nvPr/>
        </p:nvSpPr>
        <p:spPr>
          <a:xfrm>
            <a:off x="544852" y="962797"/>
            <a:ext cx="2382188" cy="13570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Zimmer haben keine Belegung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EE719-96B5-F33D-0B73-B5A05650B0D4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279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6697EC-D46B-4FC5-A393-7179A44E2BE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8812" y="2232177"/>
            <a:ext cx="2382188" cy="1357025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Patienten sind unter der Aufsicht vom Arzt, Dr. Gustav Storch vor 2018 verstorben.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3CDFAC5-1EC3-6287-68A3-2042D79B6969}"/>
              </a:ext>
            </a:extLst>
          </p:cNvPr>
          <p:cNvSpPr txBox="1">
            <a:spLocks/>
          </p:cNvSpPr>
          <p:nvPr/>
        </p:nvSpPr>
        <p:spPr>
          <a:xfrm>
            <a:off x="544852" y="962797"/>
            <a:ext cx="2382188" cy="13570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Zimmer haben keine Belegung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</p:txBody>
      </p:sp>
      <p:pic>
        <p:nvPicPr>
          <p:cNvPr id="7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96A5149-FA12-74DA-8576-B800A4B9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16" y="1441178"/>
            <a:ext cx="2743200" cy="407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27033-5195-D973-95F8-68BA952CC75E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099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6697EC-D46B-4FC5-A393-7179A44E2BE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8812" y="2232177"/>
            <a:ext cx="2382188" cy="1357025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Patienten sind unter der Aufsicht vom Arzt, Dr. Gustav Storch vor 2018 verstorben.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>
              <a:latin typeface="HTWBerlin Office"/>
            </a:endParaRPr>
          </a:p>
        </p:txBody>
      </p:sp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EA12F4F9-5711-4DC8-254F-E67AFC51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16" y="2974328"/>
            <a:ext cx="4659815" cy="776924"/>
          </a:xfrm>
          <a:prstGeom prst="rect">
            <a:avLst/>
          </a:prstGeom>
        </p:spPr>
      </p:pic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3CDFAC5-1EC3-6287-68A3-2042D79B6969}"/>
              </a:ext>
            </a:extLst>
          </p:cNvPr>
          <p:cNvSpPr txBox="1">
            <a:spLocks/>
          </p:cNvSpPr>
          <p:nvPr/>
        </p:nvSpPr>
        <p:spPr>
          <a:xfrm>
            <a:off x="544852" y="962797"/>
            <a:ext cx="2382188" cy="13570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79388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8" indent="-17780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4508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62865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Zimmer haben keine Belegung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de-DE" sz="1200" noProof="1">
              <a:latin typeface="HTWBerlin Office"/>
            </a:endParaRPr>
          </a:p>
        </p:txBody>
      </p:sp>
      <p:pic>
        <p:nvPicPr>
          <p:cNvPr id="7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96A5149-FA12-74DA-8576-B800A4B9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6" y="1441178"/>
            <a:ext cx="2743200" cy="407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B413F-7ED1-FEB1-282B-39480765C9C7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6511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DC7BD85-1F52-4EBC-B07C-1B8FEE6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98574"/>
            <a:ext cx="4033962" cy="1461568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Krankheiten haben welche Patienten die im Zimmer 113 liegen?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Clr>
                <a:srgbClr val="76B900"/>
              </a:buClr>
              <a:buNone/>
            </a:pPr>
            <a:endParaRPr lang="de-DE" sz="1200" noProof="1"/>
          </a:p>
          <a:p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56D4D-7728-8406-21A7-1C11A9FB1099}"/>
              </a:ext>
            </a:extLst>
          </p:cNvPr>
          <p:cNvSpPr txBox="1"/>
          <p:nvPr/>
        </p:nvSpPr>
        <p:spPr>
          <a:xfrm>
            <a:off x="538047" y="2573143"/>
            <a:ext cx="3760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Calibri"/>
              </a:rPr>
              <a:t>Es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die 32. </a:t>
            </a:r>
            <a:r>
              <a:rPr lang="en-US" sz="1200" b="1" err="1">
                <a:cs typeface="Calibri"/>
              </a:rPr>
              <a:t>Kalenderwoche</a:t>
            </a:r>
            <a:r>
              <a:rPr lang="en-US" sz="1200" b="1">
                <a:cs typeface="Calibri"/>
              </a:rPr>
              <a:t> dieses </a:t>
            </a:r>
            <a:r>
              <a:rPr lang="en-US" sz="1200" b="1" err="1">
                <a:cs typeface="Calibri"/>
              </a:rPr>
              <a:t>Jahres</a:t>
            </a:r>
            <a:r>
              <a:rPr lang="en-US" sz="1200" b="1">
                <a:cs typeface="Calibri"/>
              </a:rPr>
              <a:t>. Welches Personal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nicht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verfügbar</a:t>
            </a:r>
            <a:r>
              <a:rPr lang="en-US" sz="1200" b="1">
                <a:cs typeface="Calibri"/>
              </a:rPr>
              <a:t> (Urlaub </a:t>
            </a:r>
            <a:r>
              <a:rPr lang="en-US" sz="1200" b="1" err="1">
                <a:cs typeface="Calibri"/>
              </a:rPr>
              <a:t>oder</a:t>
            </a:r>
            <a:r>
              <a:rPr lang="en-US" sz="1200" b="1">
                <a:cs typeface="Calibri"/>
              </a:rPr>
              <a:t> Krank)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60504-0BF5-63FF-5393-0DABA5E1697B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484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A0C1E-7BE0-4EA4-93B2-80850F76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872034"/>
          </a:xfrm>
        </p:spPr>
        <p:txBody>
          <a:bodyPr/>
          <a:lstStyle/>
          <a:p>
            <a:r>
              <a:rPr lang="de-DE"/>
              <a:t>1. Konzept</a:t>
            </a:r>
            <a:br>
              <a:rPr lang="de-DE"/>
            </a:br>
            <a:r>
              <a:rPr lang="de-DE"/>
              <a:t>    </a:t>
            </a:r>
            <a:endParaRPr lang="sr-Latn-CS" b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709D36-B4EC-4703-8CE4-A0457C9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DC7BD85-1F52-4EBC-B07C-1B8FEE6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98574"/>
            <a:ext cx="4033962" cy="1461568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Krankheiten haben welche Patienten die im Zimmer 113 liegen?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Clr>
                <a:srgbClr val="76B900"/>
              </a:buClr>
              <a:buNone/>
            </a:pPr>
            <a:endParaRPr lang="de-DE" sz="1200" noProof="1"/>
          </a:p>
          <a:p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C7598B-F8CC-1C24-DF85-5062211D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6" y="1428608"/>
            <a:ext cx="3495907" cy="1031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56D4D-7728-8406-21A7-1C11A9FB1099}"/>
              </a:ext>
            </a:extLst>
          </p:cNvPr>
          <p:cNvSpPr txBox="1"/>
          <p:nvPr/>
        </p:nvSpPr>
        <p:spPr>
          <a:xfrm>
            <a:off x="538047" y="2573143"/>
            <a:ext cx="37607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Calibri"/>
              </a:rPr>
              <a:t>Es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die 32. </a:t>
            </a:r>
            <a:r>
              <a:rPr lang="en-US" sz="1200" b="1" err="1">
                <a:cs typeface="Calibri"/>
              </a:rPr>
              <a:t>Kalenderwoche</a:t>
            </a:r>
            <a:r>
              <a:rPr lang="en-US" sz="1200" b="1">
                <a:cs typeface="Calibri"/>
              </a:rPr>
              <a:t> dieses </a:t>
            </a:r>
            <a:r>
              <a:rPr lang="en-US" sz="1200" b="1" err="1">
                <a:cs typeface="Calibri"/>
              </a:rPr>
              <a:t>Jahres</a:t>
            </a:r>
            <a:r>
              <a:rPr lang="en-US" sz="1200" b="1">
                <a:cs typeface="Calibri"/>
              </a:rPr>
              <a:t>. Welches Personal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nicht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verfügbar</a:t>
            </a:r>
            <a:r>
              <a:rPr lang="en-US" sz="1200" b="1">
                <a:cs typeface="Calibri"/>
              </a:rPr>
              <a:t> (Urlaub </a:t>
            </a:r>
            <a:r>
              <a:rPr lang="en-US" sz="1200" b="1" err="1">
                <a:cs typeface="Calibri"/>
              </a:rPr>
              <a:t>oder</a:t>
            </a:r>
            <a:r>
              <a:rPr lang="en-US" sz="1200" b="1">
                <a:cs typeface="Calibri"/>
              </a:rPr>
              <a:t> Krank)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043B4-1CDA-2B23-2699-8213C5512758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730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Beispielabfragen</a:t>
            </a:r>
            <a:endParaRPr lang="sr-Latn-C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DC7BD85-1F52-4EBC-B07C-1B8FEE6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98574"/>
            <a:ext cx="4033962" cy="1461568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b="1" noProof="1">
                <a:latin typeface="HTWBerlin Office"/>
              </a:rPr>
              <a:t>Welche Krankheiten haben welche Patienten die im Zimmer 113 liegen?</a:t>
            </a: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>
              <a:latin typeface="HTWBerlin Office"/>
            </a:endParaRP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Clr>
                <a:srgbClr val="76B900"/>
              </a:buClr>
              <a:buNone/>
            </a:pPr>
            <a:endParaRPr lang="de-DE" sz="1200" noProof="1"/>
          </a:p>
          <a:p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9406" y="2462171"/>
            <a:ext cx="2382188" cy="1844891"/>
          </a:xfrm>
        </p:spPr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b="1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noProof="1"/>
          </a:p>
          <a:p>
            <a:endParaRPr lang="sr-Latn-CS" sz="120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C7598B-F8CC-1C24-DF85-5062211D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6" y="1428608"/>
            <a:ext cx="3495907" cy="1031773"/>
          </a:xfrm>
          <a:prstGeom prst="rect">
            <a:avLst/>
          </a:prstGeom>
        </p:spPr>
      </p:pic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7DD700-E941-6A1A-84A4-7C6F75DA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7" y="3030188"/>
            <a:ext cx="4290432" cy="888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56D4D-7728-8406-21A7-1C11A9FB1099}"/>
              </a:ext>
            </a:extLst>
          </p:cNvPr>
          <p:cNvSpPr txBox="1"/>
          <p:nvPr/>
        </p:nvSpPr>
        <p:spPr>
          <a:xfrm>
            <a:off x="538047" y="2573143"/>
            <a:ext cx="41048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cs typeface="Calibri"/>
              </a:rPr>
              <a:t>Es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die 32. </a:t>
            </a:r>
            <a:r>
              <a:rPr lang="en-US" sz="1200" b="1" err="1">
                <a:cs typeface="Calibri"/>
              </a:rPr>
              <a:t>Kalenderwoche</a:t>
            </a:r>
            <a:r>
              <a:rPr lang="en-US" sz="1200" b="1">
                <a:cs typeface="Calibri"/>
              </a:rPr>
              <a:t> dieses </a:t>
            </a:r>
            <a:r>
              <a:rPr lang="en-US" sz="1200" b="1" err="1">
                <a:cs typeface="Calibri"/>
              </a:rPr>
              <a:t>Jahres</a:t>
            </a:r>
            <a:r>
              <a:rPr lang="en-US" sz="1200" b="1">
                <a:cs typeface="Calibri"/>
              </a:rPr>
              <a:t>. Welches </a:t>
            </a:r>
            <a:r>
              <a:rPr lang="en-US" sz="1200" b="1" err="1">
                <a:cs typeface="Calibri"/>
              </a:rPr>
              <a:t>eingeteilte</a:t>
            </a:r>
            <a:r>
              <a:rPr lang="en-US" sz="1200" b="1">
                <a:cs typeface="Calibri"/>
              </a:rPr>
              <a:t> Personal </a:t>
            </a:r>
            <a:r>
              <a:rPr lang="en-US" sz="1200" b="1" err="1">
                <a:cs typeface="Calibri"/>
              </a:rPr>
              <a:t>ist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nicht</a:t>
            </a:r>
            <a:r>
              <a:rPr lang="en-US" sz="1200" b="1">
                <a:cs typeface="Calibri"/>
              </a:rPr>
              <a:t> </a:t>
            </a:r>
            <a:r>
              <a:rPr lang="en-US" sz="1200" b="1" err="1">
                <a:cs typeface="Calibri"/>
              </a:rPr>
              <a:t>verfügbar</a:t>
            </a:r>
            <a:r>
              <a:rPr lang="en-US" sz="1200" b="1">
                <a:cs typeface="Calibri"/>
              </a:rPr>
              <a:t>? (Urlaub </a:t>
            </a:r>
            <a:r>
              <a:rPr lang="en-US" sz="1200" b="1" err="1">
                <a:cs typeface="Calibri"/>
              </a:rPr>
              <a:t>oder</a:t>
            </a:r>
            <a:r>
              <a:rPr lang="en-US" sz="1200" b="1">
                <a:cs typeface="Calibri"/>
              </a:rPr>
              <a:t> Krank)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62625-B07D-B94D-7D9B-ED13473DE78F}"/>
              </a:ext>
            </a:extLst>
          </p:cNvPr>
          <p:cNvSpPr txBox="1"/>
          <p:nvPr/>
        </p:nvSpPr>
        <p:spPr>
          <a:xfrm>
            <a:off x="5713773" y="2060473"/>
            <a:ext cx="28968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u="sng">
                <a:latin typeface="HTWBerlin Office"/>
                <a:cs typeface="Segoe UI"/>
              </a:rPr>
              <a:t>Testuser</a:t>
            </a:r>
            <a:r>
              <a:rPr lang="en-US" sz="1200" u="sng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Hostname: </a:t>
            </a:r>
            <a:r>
              <a:rPr lang="de-DE" sz="1200">
                <a:latin typeface="HTWBerlin Office"/>
                <a:cs typeface="Segoe UI"/>
              </a:rPr>
              <a:t>psql.f4.htw-berlin.de​</a:t>
            </a:r>
          </a:p>
          <a:p>
            <a:r>
              <a:rPr lang="de-DE" sz="1200" b="1">
                <a:latin typeface="HTWBerlin Office"/>
                <a:cs typeface="Segoe UI"/>
              </a:rPr>
              <a:t>Username: </a:t>
            </a:r>
            <a:r>
              <a:rPr lang="de-DE" sz="1200" err="1">
                <a:latin typeface="HTWBerlin Office"/>
                <a:cs typeface="Segoe UI"/>
              </a:rPr>
              <a:t>intensivstation_demo_user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Password: </a:t>
            </a:r>
            <a:r>
              <a:rPr lang="de-DE" sz="1200" err="1">
                <a:latin typeface="HTWBerlin Office"/>
                <a:cs typeface="Segoe UI"/>
              </a:rPr>
              <a:t>QVbESvIkB</a:t>
            </a:r>
            <a:r>
              <a:rPr lang="de-DE" sz="1200">
                <a:latin typeface="HTWBerlin Office"/>
                <a:cs typeface="Segoe UI"/>
              </a:rPr>
              <a:t>​</a:t>
            </a:r>
          </a:p>
          <a:p>
            <a:r>
              <a:rPr lang="de-DE" sz="1200" b="1">
                <a:latin typeface="HTWBerlin Office"/>
                <a:cs typeface="Segoe UI"/>
              </a:rPr>
              <a:t>Datenbankname: </a:t>
            </a:r>
            <a:r>
              <a:rPr lang="de-DE" sz="1200" err="1">
                <a:latin typeface="HTWBerlin Office"/>
                <a:cs typeface="Segoe UI"/>
              </a:rPr>
              <a:t>intensivstation</a:t>
            </a:r>
            <a:endParaRPr lang="de-DE" sz="1200">
              <a:latin typeface="HTWBerlin Office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532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546CF4-D695-4960-945A-44C1797CB95E}"/>
              </a:ext>
            </a:extLst>
          </p:cNvPr>
          <p:cNvSpPr txBox="1"/>
          <p:nvPr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err="1">
                <a:latin typeface="HTWBerlin Office" panose="02000000000000000000" pitchFamily="2" charset="0"/>
              </a:rPr>
              <a:t>www.htw-berlin.de</a:t>
            </a:r>
            <a:endParaRPr lang="de-DE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690810-C4F9-4909-9DD5-451FA7A9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>
                <a:latin typeface="HTWBerlin Office"/>
              </a:rPr>
              <a:t>Datenbank zu Verwaltung einer Station eines Krankenhauses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400" noProof="1">
                <a:latin typeface="HTWBerlin Office"/>
              </a:rPr>
              <a:t>Abbildung der Zimmerbelegung</a:t>
            </a:r>
          </a:p>
          <a:p>
            <a:pPr marL="273050" lvl="4" indent="-179070">
              <a:spcAft>
                <a:spcPts val="600"/>
              </a:spcAft>
            </a:pPr>
            <a:r>
              <a:rPr lang="de-DE" sz="1400" noProof="1">
                <a:latin typeface="HTWBerlin Office"/>
              </a:rPr>
              <a:t>Verügbarkeit von Betten und Kapazität des Krankenhauses bestimmen</a:t>
            </a:r>
          </a:p>
          <a:p>
            <a:pPr marL="273050" lvl="4" indent="-179070">
              <a:spcAft>
                <a:spcPts val="600"/>
              </a:spcAft>
            </a:pPr>
            <a:r>
              <a:rPr lang="de-DE" sz="1400" noProof="1">
                <a:latin typeface="HTWBerlin Office"/>
              </a:rPr>
              <a:t>Isolation nach z.B. Corona Ausbruch</a:t>
            </a:r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endParaRPr lang="de-DE" sz="600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400" noProof="1">
                <a:latin typeface="HTWBerlin Office"/>
              </a:rPr>
              <a:t>Einteilung von Personal in Schichten </a:t>
            </a:r>
            <a:endParaRPr lang="de-DE" sz="1400" noProof="1"/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Sicherstellung dass immer genug Ärzt:innen und Pflegepersonal verfügbar sind</a:t>
            </a:r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Einteilung von Peronal in Krankheitsfällen oder Urlaub</a:t>
            </a:r>
          </a:p>
          <a:p>
            <a:pPr marL="356870" lvl="4" indent="-179070">
              <a:spcAft>
                <a:spcPts val="600"/>
              </a:spcAft>
            </a:pPr>
            <a:endParaRPr lang="de-DE" sz="1200" noProof="1"/>
          </a:p>
          <a:p>
            <a:pPr marL="179070" lvl="3" indent="-179070">
              <a:lnSpc>
                <a:spcPct val="100000"/>
              </a:lnSpc>
              <a:spcAft>
                <a:spcPts val="600"/>
              </a:spcAft>
            </a:pPr>
            <a:r>
              <a:rPr lang="de-DE" sz="1400" noProof="1">
                <a:latin typeface="HTWBerlin Office"/>
              </a:rPr>
              <a:t>Abbildung von Behandlungen</a:t>
            </a:r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Zuordnung von Personal zu Patienten</a:t>
            </a:r>
          </a:p>
          <a:p>
            <a:pPr marL="356870" lvl="4" indent="-179070">
              <a:spcAft>
                <a:spcPts val="600"/>
              </a:spcAft>
            </a:pPr>
            <a:r>
              <a:rPr lang="de-DE" sz="1200" noProof="1">
                <a:latin typeface="HTWBerlin Office"/>
              </a:rPr>
              <a:t>Überblick über Diagnose und Status eines Patienten</a:t>
            </a:r>
          </a:p>
          <a:p>
            <a:pPr marL="356870" lvl="4" indent="-179070">
              <a:spcAft>
                <a:spcPts val="600"/>
              </a:spcAft>
            </a:pPr>
            <a:endParaRPr lang="de-DE" sz="1200" noProof="1"/>
          </a:p>
          <a:p>
            <a:pPr marL="356870" lvl="4" indent="-179070">
              <a:spcAft>
                <a:spcPts val="600"/>
              </a:spcAft>
            </a:pPr>
            <a:endParaRPr lang="de-DE" sz="950" noProof="1"/>
          </a:p>
          <a:p>
            <a:pPr marL="356870" lvl="4" indent="-179070">
              <a:spcAft>
                <a:spcPts val="600"/>
              </a:spcAft>
            </a:pPr>
            <a:endParaRPr lang="de-DE" sz="1200" noProof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Anwendungsszenario</a:t>
            </a:r>
            <a:endParaRPr lang="sr-Latn-C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4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 Modell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7EDC3D-3AE5-9CBC-BFA2-CE58FBE7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1" y="941745"/>
            <a:ext cx="6815138" cy="35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A0C1E-7BE0-4EA4-93B2-80850F76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872034"/>
          </a:xfrm>
        </p:spPr>
        <p:txBody>
          <a:bodyPr/>
          <a:lstStyle/>
          <a:p>
            <a:r>
              <a:rPr lang="de-DE">
                <a:latin typeface="HTWBerlin Office"/>
              </a:rPr>
              <a:t>2. Implementierung</a:t>
            </a:r>
            <a:br>
              <a:rPr lang="de-DE">
                <a:latin typeface="HTWBerlin Office"/>
              </a:rPr>
            </a:br>
            <a:r>
              <a:rPr lang="de-DE">
                <a:latin typeface="HTWBerlin Office"/>
              </a:rPr>
              <a:t>    </a:t>
            </a:r>
            <a:endParaRPr lang="sr-Latn-CS" b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709D36-B4EC-4703-8CE4-A0457C9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6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Tabellen Erstellung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1273B-4BCC-9468-EFC7-D400F0795581}"/>
              </a:ext>
            </a:extLst>
          </p:cNvPr>
          <p:cNvSpPr txBox="1"/>
          <p:nvPr/>
        </p:nvSpPr>
        <p:spPr>
          <a:xfrm>
            <a:off x="683622" y="902619"/>
            <a:ext cx="2736647" cy="36625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patient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</a:t>
            </a:r>
            <a:r>
              <a:rPr lang="en-US" sz="1000" b="0" i="0" err="1">
                <a:effectLst/>
                <a:latin typeface="Helvetica"/>
                <a:cs typeface="Helvetica"/>
              </a:rPr>
              <a:t>behandlung</a:t>
            </a:r>
            <a:r>
              <a:rPr lang="en-US" sz="1000" b="0" i="0">
                <a:effectLst/>
                <a:latin typeface="Helvetica"/>
                <a:cs typeface="Helvetica"/>
              </a:rPr>
              <a:t>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</a:t>
            </a:r>
            <a:r>
              <a:rPr lang="en-US" sz="1000" b="0" i="0" err="1">
                <a:effectLst/>
                <a:latin typeface="Helvetica"/>
                <a:cs typeface="Helvetica"/>
              </a:rPr>
              <a:t>zimmer</a:t>
            </a:r>
            <a:r>
              <a:rPr lang="en-US" sz="1000" b="0" i="0">
                <a:effectLst/>
                <a:latin typeface="Helvetica"/>
                <a:cs typeface="Helvetica"/>
              </a:rPr>
              <a:t>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</a:t>
            </a:r>
            <a:r>
              <a:rPr lang="en-US" sz="1000" b="0" i="0" err="1">
                <a:effectLst/>
                <a:latin typeface="Helvetica"/>
                <a:cs typeface="Helvetica"/>
              </a:rPr>
              <a:t>ärzte</a:t>
            </a:r>
            <a:r>
              <a:rPr lang="en-US" sz="1000" b="0" i="0">
                <a:effectLst/>
                <a:latin typeface="Helvetica"/>
                <a:cs typeface="Helvetica"/>
              </a:rPr>
              <a:t>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</a:t>
            </a:r>
            <a:r>
              <a:rPr lang="en-US" sz="1000" b="0" i="0" err="1">
                <a:effectLst/>
                <a:latin typeface="Helvetica"/>
                <a:cs typeface="Helvetica"/>
              </a:rPr>
              <a:t>schicht</a:t>
            </a:r>
            <a:r>
              <a:rPr lang="en-US" sz="1000" b="0" i="0">
                <a:effectLst/>
                <a:latin typeface="Helvetica"/>
                <a:cs typeface="Helvetica"/>
              </a:rPr>
              <a:t>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personal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drop table if exists </a:t>
            </a:r>
            <a:r>
              <a:rPr lang="en-US" sz="1000" b="0" i="0" err="1">
                <a:effectLst/>
                <a:latin typeface="Helvetica"/>
                <a:cs typeface="Helvetica"/>
              </a:rPr>
              <a:t>zimmerbelegung</a:t>
            </a:r>
            <a:r>
              <a:rPr lang="en-US" sz="1000" b="0" i="0">
                <a:effectLst/>
                <a:latin typeface="Helvetica"/>
                <a:cs typeface="Helvetica"/>
              </a:rPr>
              <a:t> cascade;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000" b="0" i="0">
              <a:effectLst/>
              <a:latin typeface="Helvetica"/>
              <a:cs typeface="Helvetica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create table patient(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kv_nummer</a:t>
            </a:r>
            <a:r>
              <a:rPr lang="en-US" sz="1000" b="0" i="0">
                <a:effectLst/>
                <a:latin typeface="Helvetica"/>
                <a:cs typeface="Helvetica"/>
              </a:rPr>
              <a:t> text primary key,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vorname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nachname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geburtsdatum</a:t>
            </a:r>
            <a:r>
              <a:rPr lang="en-US" sz="1000" b="0" i="0">
                <a:effectLst/>
                <a:latin typeface="Helvetica"/>
                <a:cs typeface="Helvetica"/>
              </a:rPr>
              <a:t> date,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geschlecht</a:t>
            </a:r>
            <a:r>
              <a:rPr lang="en-US" sz="1000" b="0" i="0">
                <a:effectLst/>
                <a:latin typeface="Helvetica"/>
                <a:cs typeface="Helvetica"/>
              </a:rPr>
              <a:t> char(1),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patientenstatus</a:t>
            </a:r>
            <a:r>
              <a:rPr lang="en-US" sz="1000" b="0" i="0">
                <a:effectLst/>
                <a:latin typeface="Helvetica"/>
                <a:cs typeface="Helvetica"/>
              </a:rPr>
              <a:t> text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000">
              <a:latin typeface="Helvetica" panose="020B0604020202020204" pitchFamily="34" charset="0"/>
              <a:cs typeface="Helvetica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create table </a:t>
            </a:r>
            <a:r>
              <a:rPr lang="en-US" sz="1000" b="0" i="0" err="1">
                <a:effectLst/>
                <a:latin typeface="Helvetica"/>
                <a:cs typeface="Helvetica"/>
              </a:rPr>
              <a:t>zimmer</a:t>
            </a:r>
            <a:r>
              <a:rPr lang="en-US" sz="1000" b="0" i="0">
                <a:effectLst/>
                <a:latin typeface="Helvetica"/>
                <a:cs typeface="Helvetica"/>
              </a:rPr>
              <a:t>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zimmernummer</a:t>
            </a:r>
            <a:r>
              <a:rPr lang="en-US" sz="1000" b="0" i="0">
                <a:effectLst/>
                <a:latin typeface="Helvetica"/>
                <a:cs typeface="Helvetica"/>
              </a:rPr>
              <a:t> integer primary key,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größe</a:t>
            </a:r>
            <a:r>
              <a:rPr lang="en-US" sz="1000" b="0" i="0">
                <a:effectLst/>
                <a:latin typeface="Helvetica"/>
                <a:cs typeface="Helvetica"/>
              </a:rPr>
              <a:t> int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100" b="0" i="0">
              <a:effectLst/>
              <a:latin typeface="Helvetica" panose="020B0604020202020204" pitchFamily="34" charset="0"/>
              <a:cs typeface="Helvetica"/>
            </a:endParaRPr>
          </a:p>
          <a:p>
            <a:endParaRPr lang="de-DE" sz="11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88DB9A-D95D-9724-0ECF-9C6F01E02BE0}"/>
              </a:ext>
            </a:extLst>
          </p:cNvPr>
          <p:cNvSpPr txBox="1"/>
          <p:nvPr/>
        </p:nvSpPr>
        <p:spPr>
          <a:xfrm>
            <a:off x="4572000" y="379398"/>
            <a:ext cx="3353803" cy="470898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create table personal(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personal_id</a:t>
            </a:r>
            <a:r>
              <a:rPr lang="en-US" sz="1000" b="0" i="0">
                <a:effectLst/>
                <a:latin typeface="Helvetica"/>
                <a:cs typeface="Helvetica"/>
              </a:rPr>
              <a:t> text primary key,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vorname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nachname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berufsbezeichnung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verfügbarkeit</a:t>
            </a:r>
            <a:r>
              <a:rPr lang="en-US" sz="1000" b="0" i="0">
                <a:effectLst/>
                <a:latin typeface="Helvetica"/>
                <a:cs typeface="Helvetica"/>
              </a:rPr>
              <a:t> text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000" b="0" i="0">
              <a:effectLst/>
              <a:latin typeface="Helvetica"/>
              <a:cs typeface="Helvetica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create table </a:t>
            </a:r>
            <a:r>
              <a:rPr lang="en-US" sz="1000" b="0" i="0" err="1">
                <a:effectLst/>
                <a:latin typeface="Helvetica"/>
                <a:cs typeface="Helvetica"/>
              </a:rPr>
              <a:t>schicht</a:t>
            </a:r>
            <a:r>
              <a:rPr lang="en-US" sz="1000" b="0" i="0">
                <a:effectLst/>
                <a:latin typeface="Helvetica"/>
                <a:cs typeface="Helvetica"/>
              </a:rPr>
              <a:t>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schicht_id</a:t>
            </a:r>
            <a:r>
              <a:rPr lang="en-US" sz="1000" b="0" i="0">
                <a:effectLst/>
                <a:latin typeface="Helvetica"/>
                <a:cs typeface="Helvetica"/>
              </a:rPr>
              <a:t> int primary key,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jahr</a:t>
            </a:r>
            <a:r>
              <a:rPr lang="en-US" sz="1000" b="0" i="0">
                <a:effectLst/>
                <a:latin typeface="Helvetica"/>
                <a:cs typeface="Helvetica"/>
              </a:rPr>
              <a:t> int,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kw int,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schichtart</a:t>
            </a:r>
            <a:r>
              <a:rPr lang="en-US" sz="1000" b="0" i="0">
                <a:effectLst/>
                <a:latin typeface="Helvetica"/>
                <a:cs typeface="Helvetica"/>
              </a:rPr>
              <a:t>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personal_id</a:t>
            </a:r>
            <a:r>
              <a:rPr lang="en-US" sz="1000" b="0" i="0">
                <a:effectLst/>
                <a:latin typeface="Helvetica"/>
                <a:cs typeface="Helvetica"/>
              </a:rPr>
              <a:t> text references personal(</a:t>
            </a:r>
            <a:r>
              <a:rPr lang="en-US" sz="1000" b="0" i="0" err="1">
                <a:effectLst/>
                <a:latin typeface="Helvetica"/>
                <a:cs typeface="Helvetica"/>
              </a:rPr>
              <a:t>personal_id</a:t>
            </a:r>
            <a:r>
              <a:rPr lang="en-US" sz="1000" b="0" i="0">
                <a:effectLst/>
                <a:latin typeface="Helvetica"/>
                <a:cs typeface="Helvetica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000" b="0" i="0">
              <a:effectLst/>
              <a:latin typeface="Helvetica"/>
              <a:cs typeface="Helvetica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create table </a:t>
            </a:r>
            <a:r>
              <a:rPr lang="en-US" sz="1000" b="0" i="0" err="1">
                <a:effectLst/>
                <a:latin typeface="Helvetica"/>
                <a:cs typeface="Helvetica"/>
              </a:rPr>
              <a:t>behandlung</a:t>
            </a:r>
            <a:r>
              <a:rPr lang="en-US" sz="1000" b="0" i="0">
                <a:effectLst/>
                <a:latin typeface="Helvetica"/>
                <a:cs typeface="Helvetica"/>
              </a:rPr>
              <a:t> 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behandlungs_id</a:t>
            </a:r>
            <a:r>
              <a:rPr lang="en-US" sz="1000" b="0" i="0">
                <a:effectLst/>
                <a:latin typeface="Helvetica"/>
                <a:cs typeface="Helvetica"/>
              </a:rPr>
              <a:t> int primary key,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kv_nummer</a:t>
            </a:r>
            <a:r>
              <a:rPr lang="en-US" sz="1000" b="0" i="0">
                <a:effectLst/>
                <a:latin typeface="Helvetica"/>
                <a:cs typeface="Helvetica"/>
              </a:rPr>
              <a:t> text references patient(</a:t>
            </a:r>
            <a:r>
              <a:rPr lang="en-US" sz="1000" b="0" i="0" err="1">
                <a:effectLst/>
                <a:latin typeface="Helvetica"/>
                <a:cs typeface="Helvetica"/>
              </a:rPr>
              <a:t>kv_nummer</a:t>
            </a:r>
            <a:r>
              <a:rPr lang="en-US" sz="1000" b="0" i="0">
                <a:effectLst/>
                <a:latin typeface="Helvetica"/>
                <a:cs typeface="Helvetica"/>
              </a:rPr>
              <a:t>),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diagnose text,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personal_id</a:t>
            </a:r>
            <a:r>
              <a:rPr lang="en-US" sz="1000" b="0" i="0">
                <a:effectLst/>
                <a:latin typeface="Helvetica"/>
                <a:cs typeface="Helvetica"/>
              </a:rPr>
              <a:t> text references personal(</a:t>
            </a:r>
            <a:r>
              <a:rPr lang="en-US" sz="1000" b="0" i="0" err="1">
                <a:effectLst/>
                <a:latin typeface="Helvetica"/>
                <a:cs typeface="Helvetica"/>
              </a:rPr>
              <a:t>personal_id</a:t>
            </a:r>
            <a:r>
              <a:rPr lang="en-US" sz="1000" b="0" i="0">
                <a:effectLst/>
                <a:latin typeface="Helvetica"/>
                <a:cs typeface="Helvetica"/>
              </a:rPr>
              <a:t>),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behandlungs_start</a:t>
            </a:r>
            <a:r>
              <a:rPr lang="en-US" sz="1000" b="0" i="0">
                <a:effectLst/>
                <a:latin typeface="Helvetica"/>
                <a:cs typeface="Helvetica"/>
              </a:rPr>
              <a:t> date,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 err="1">
                <a:effectLst/>
                <a:latin typeface="Helvetica"/>
                <a:cs typeface="Helvetica"/>
              </a:rPr>
              <a:t>behandlungs_ende</a:t>
            </a:r>
            <a:r>
              <a:rPr lang="en-US" sz="1000" b="0" i="0">
                <a:effectLst/>
                <a:latin typeface="Helvetica"/>
                <a:cs typeface="Helvetica"/>
              </a:rPr>
              <a:t> date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b="0" i="0">
                <a:effectLst/>
                <a:latin typeface="Helvetica"/>
                <a:cs typeface="Helvetica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1000">
              <a:latin typeface="Helvetica"/>
              <a:cs typeface="Helvetica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b="0" i="0">
                <a:effectLst/>
                <a:latin typeface="Helvetica" panose="020B0604020202020204" pitchFamily="34" charset="0"/>
              </a:rPr>
              <a:t>Create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table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zimmerbelegung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b="0" i="0" err="1">
                <a:effectLst/>
                <a:latin typeface="Helvetica" panose="020B0604020202020204" pitchFamily="34" charset="0"/>
              </a:rPr>
              <a:t>zimmernummer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int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references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zimmer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(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zimmernummer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),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b="0" i="0" err="1">
                <a:effectLst/>
                <a:latin typeface="Helvetica" panose="020B0604020202020204" pitchFamily="34" charset="0"/>
              </a:rPr>
              <a:t>kv_nummer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text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references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 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patient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(</a:t>
            </a:r>
            <a:r>
              <a:rPr lang="de-DE" sz="1000" b="0" i="0" err="1">
                <a:effectLst/>
                <a:latin typeface="Helvetica" panose="020B0604020202020204" pitchFamily="34" charset="0"/>
              </a:rPr>
              <a:t>kv_nummer</a:t>
            </a:r>
            <a:r>
              <a:rPr lang="de-DE" sz="1000" b="0" i="0">
                <a:effectLst/>
                <a:latin typeface="Helvetica" panose="020B0604020202020204" pitchFamily="34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 b="0" i="0">
                <a:effectLst/>
                <a:latin typeface="Helvetica" panose="020B0604020202020204" pitchFamily="34" charset="0"/>
              </a:rPr>
              <a:t>);</a:t>
            </a:r>
            <a:endParaRPr lang="en-US" sz="1000" b="0" i="0">
              <a:effectLst/>
              <a:latin typeface="Helvetica" panose="020B0604020202020204" pitchFamily="34" charset="0"/>
              <a:cs typeface="Helvetica"/>
            </a:endParaRPr>
          </a:p>
          <a:p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4964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36017"/>
          </a:xfrm>
        </p:spPr>
        <p:txBody>
          <a:bodyPr/>
          <a:lstStyle/>
          <a:p>
            <a:r>
              <a:rPr lang="de-DE"/>
              <a:t>Tabellen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51E2AD-0BF4-52AE-2CEF-AADB1FC4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9" y="1020920"/>
            <a:ext cx="8244953" cy="31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BA0C1E-7BE0-4EA4-93B2-80850F76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872034"/>
          </a:xfrm>
        </p:spPr>
        <p:txBody>
          <a:bodyPr/>
          <a:lstStyle/>
          <a:p>
            <a:r>
              <a:rPr lang="de-DE"/>
              <a:t>3. Datengenerierung und Nutzung</a:t>
            </a:r>
            <a:br>
              <a:rPr lang="de-DE"/>
            </a:br>
            <a:r>
              <a:rPr lang="de-DE"/>
              <a:t>    </a:t>
            </a:r>
            <a:endParaRPr lang="sr-Latn-CS" b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4709D36-B4EC-4703-8CE4-A0457C99B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7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8041A1B-7482-4212-9849-EC6DEED4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Datengenerierung</a:t>
            </a:r>
            <a:endParaRPr lang="sr-Latn-C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79A31A-365B-4F7E-A5FD-4CB0D4F699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9B1DA7-10CB-727A-01C8-0F49A9DD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792837"/>
            <a:ext cx="8453120" cy="15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946</Words>
  <Application>Microsoft Office PowerPoint</Application>
  <PresentationFormat>Bildschirmpräsentation (16:9)</PresentationFormat>
  <Paragraphs>323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Helvetica</vt:lpstr>
      <vt:lpstr>Calibri</vt:lpstr>
      <vt:lpstr>HTWBerlin Office</vt:lpstr>
      <vt:lpstr>Arial</vt:lpstr>
      <vt:lpstr>Office</vt:lpstr>
      <vt:lpstr>Datenbank Intensivstation</vt:lpstr>
      <vt:lpstr>1. Konzept     </vt:lpstr>
      <vt:lpstr>Anwendungsszenario</vt:lpstr>
      <vt:lpstr>ER Modell</vt:lpstr>
      <vt:lpstr>2. Implementierung     </vt:lpstr>
      <vt:lpstr>Tabellen Erstellung</vt:lpstr>
      <vt:lpstr>Tabellen</vt:lpstr>
      <vt:lpstr>3. Datengenerierung und Nutzung     </vt:lpstr>
      <vt:lpstr>Datengenerierung</vt:lpstr>
      <vt:lpstr>CSV – Ausschnitt Patienten</vt:lpstr>
      <vt:lpstr>Beispielabfragen</vt:lpstr>
      <vt:lpstr>4. Fazit     </vt:lpstr>
      <vt:lpstr>Fazit</vt:lpstr>
      <vt:lpstr>Fazit</vt:lpstr>
      <vt:lpstr>Vielen Dank.</vt:lpstr>
      <vt:lpstr>Beispielabfragen</vt:lpstr>
      <vt:lpstr>Beispielabfragen</vt:lpstr>
      <vt:lpstr>Beispielabfragen</vt:lpstr>
      <vt:lpstr>Beispielabfragen</vt:lpstr>
      <vt:lpstr>Beispielabfragen</vt:lpstr>
      <vt:lpstr>Beispielabfragen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Paul Lengert</cp:lastModifiedBy>
  <cp:revision>2</cp:revision>
  <cp:lastPrinted>2020-05-04T10:23:07Z</cp:lastPrinted>
  <dcterms:created xsi:type="dcterms:W3CDTF">2020-04-29T09:21:43Z</dcterms:created>
  <dcterms:modified xsi:type="dcterms:W3CDTF">2022-06-23T14:40:35Z</dcterms:modified>
</cp:coreProperties>
</file>